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9"/>
  </p:notesMasterIdLst>
  <p:sldIdLst>
    <p:sldId id="256" r:id="rId2"/>
    <p:sldId id="257" r:id="rId3"/>
    <p:sldId id="258" r:id="rId4"/>
    <p:sldId id="259" r:id="rId5"/>
    <p:sldId id="260" r:id="rId6"/>
    <p:sldId id="261" r:id="rId7"/>
    <p:sldId id="262" r:id="rId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3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7b6207d95850ac3b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7b6207d95850ac3b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d5117a077da97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d5117a077da97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c220a00e79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c220a00e79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64a80285109adcb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64a80285109adcb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547087014b3c69ae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547087014b3c69ae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63cd8a6c1b856a6e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63cd8a6c1b856a6e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823665" y="519144"/>
            <a:ext cx="8520600" cy="205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it" i="1"/>
              <a:t>MARKA PROJECT</a:t>
            </a:r>
            <a:endParaRPr i="1"/>
          </a:p>
          <a:p>
            <a:pPr marL="0" lvl="0" indent="0" algn="l" rtl="0">
              <a:spcBef>
                <a:spcPts val="0"/>
              </a:spcBef>
              <a:spcAft>
                <a:spcPts val="0"/>
              </a:spcAft>
              <a:buNone/>
            </a:pPr>
            <a:r>
              <a:rPr lang="it" sz="2900" i="1"/>
              <a:t>Innovation and inclusion in the construction of an identity curriculum C5 Portugal 6-12/11/22</a:t>
            </a:r>
            <a:endParaRPr sz="2900" i="1"/>
          </a:p>
        </p:txBody>
      </p:sp>
      <p:pic>
        <p:nvPicPr>
          <p:cNvPr id="55" name="Google Shape;55;p13"/>
          <p:cNvPicPr preferRelativeResize="0"/>
          <p:nvPr/>
        </p:nvPicPr>
        <p:blipFill>
          <a:blip r:embed="rId3">
            <a:alphaModFix/>
          </a:blip>
          <a:stretch>
            <a:fillRect/>
          </a:stretch>
        </p:blipFill>
        <p:spPr>
          <a:xfrm>
            <a:off x="5670250" y="2857500"/>
            <a:ext cx="2850351" cy="1756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936498" y="236771"/>
            <a:ext cx="6708600" cy="79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it" sz="2550" b="1" i="1">
                <a:latin typeface="Comfortaa"/>
                <a:ea typeface="Comfortaa"/>
                <a:cs typeface="Comfortaa"/>
                <a:sym typeface="Comfortaa"/>
              </a:rPr>
              <a:t>LUNEDÍ 7 NOVEMBRE</a:t>
            </a:r>
            <a:endParaRPr sz="2550" b="1" i="1">
              <a:latin typeface="Comfortaa"/>
              <a:ea typeface="Comfortaa"/>
              <a:cs typeface="Comfortaa"/>
              <a:sym typeface="Comfortaa"/>
            </a:endParaRPr>
          </a:p>
        </p:txBody>
      </p:sp>
      <p:sp>
        <p:nvSpPr>
          <p:cNvPr id="61" name="Google Shape;61;p14"/>
          <p:cNvSpPr txBox="1">
            <a:spLocks noGrp="1"/>
          </p:cNvSpPr>
          <p:nvPr>
            <p:ph type="subTitle" idx="1"/>
          </p:nvPr>
        </p:nvSpPr>
        <p:spPr>
          <a:xfrm>
            <a:off x="111249" y="2847600"/>
            <a:ext cx="2075100" cy="182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150">
                <a:solidFill>
                  <a:srgbClr val="000000"/>
                </a:solidFill>
                <a:latin typeface="EB Garamond"/>
                <a:ea typeface="EB Garamond"/>
                <a:cs typeface="EB Garamond"/>
                <a:sym typeface="EB Garamond"/>
              </a:rPr>
              <a:t>La giornata è iniziata visitando la scuola superiore Camilo Castelo Branco. Strutturata su 3 piani, ospita vari laboratori, tra i quali chimica, fisica e biologia,  una cartoleria, a disposizione degli studenti privi di materiale, una mensa ed una caffetteria, in cui gli studenti possono studiare o passare del tempo in compagnia nelle ore libere</a:t>
            </a:r>
            <a:endParaRPr sz="1150">
              <a:solidFill>
                <a:srgbClr val="000000"/>
              </a:solidFill>
              <a:latin typeface="EB Garamond"/>
              <a:ea typeface="EB Garamond"/>
              <a:cs typeface="EB Garamond"/>
              <a:sym typeface="EB Garamond"/>
            </a:endParaRPr>
          </a:p>
        </p:txBody>
      </p:sp>
      <p:pic>
        <p:nvPicPr>
          <p:cNvPr id="62" name="Google Shape;62;p14"/>
          <p:cNvPicPr preferRelativeResize="0"/>
          <p:nvPr/>
        </p:nvPicPr>
        <p:blipFill>
          <a:blip r:embed="rId3">
            <a:alphaModFix/>
          </a:blip>
          <a:stretch>
            <a:fillRect/>
          </a:stretch>
        </p:blipFill>
        <p:spPr>
          <a:xfrm>
            <a:off x="111250" y="236778"/>
            <a:ext cx="1958100" cy="2610811"/>
          </a:xfrm>
          <a:prstGeom prst="rect">
            <a:avLst/>
          </a:prstGeom>
          <a:noFill/>
          <a:ln>
            <a:noFill/>
          </a:ln>
        </p:spPr>
      </p:pic>
      <p:pic>
        <p:nvPicPr>
          <p:cNvPr id="63" name="Google Shape;63;p14"/>
          <p:cNvPicPr preferRelativeResize="0"/>
          <p:nvPr/>
        </p:nvPicPr>
        <p:blipFill>
          <a:blip r:embed="rId4">
            <a:alphaModFix/>
          </a:blip>
          <a:stretch>
            <a:fillRect/>
          </a:stretch>
        </p:blipFill>
        <p:spPr>
          <a:xfrm flipH="1">
            <a:off x="3859621" y="1757549"/>
            <a:ext cx="1637829" cy="2183842"/>
          </a:xfrm>
          <a:prstGeom prst="rect">
            <a:avLst/>
          </a:prstGeom>
          <a:noFill/>
          <a:ln>
            <a:noFill/>
          </a:ln>
        </p:spPr>
      </p:pic>
      <p:pic>
        <p:nvPicPr>
          <p:cNvPr id="64" name="Google Shape;64;p14"/>
          <p:cNvPicPr preferRelativeResize="0"/>
          <p:nvPr/>
        </p:nvPicPr>
        <p:blipFill>
          <a:blip r:embed="rId5">
            <a:alphaModFix/>
          </a:blip>
          <a:stretch>
            <a:fillRect/>
          </a:stretch>
        </p:blipFill>
        <p:spPr>
          <a:xfrm flipH="1">
            <a:off x="2145571" y="1757600"/>
            <a:ext cx="1637829" cy="2183751"/>
          </a:xfrm>
          <a:prstGeom prst="rect">
            <a:avLst/>
          </a:prstGeom>
          <a:noFill/>
          <a:ln>
            <a:noFill/>
          </a:ln>
        </p:spPr>
      </p:pic>
      <p:pic>
        <p:nvPicPr>
          <p:cNvPr id="65" name="Google Shape;65;p14"/>
          <p:cNvPicPr preferRelativeResize="0"/>
          <p:nvPr/>
        </p:nvPicPr>
        <p:blipFill>
          <a:blip r:embed="rId6">
            <a:alphaModFix/>
          </a:blip>
          <a:stretch>
            <a:fillRect/>
          </a:stretch>
        </p:blipFill>
        <p:spPr>
          <a:xfrm>
            <a:off x="7149200" y="236775"/>
            <a:ext cx="1856275" cy="2475043"/>
          </a:xfrm>
          <a:prstGeom prst="rect">
            <a:avLst/>
          </a:prstGeom>
          <a:noFill/>
          <a:ln>
            <a:noFill/>
          </a:ln>
        </p:spPr>
      </p:pic>
      <p:sp>
        <p:nvSpPr>
          <p:cNvPr id="66" name="Google Shape;66;p14"/>
          <p:cNvSpPr txBox="1"/>
          <p:nvPr/>
        </p:nvSpPr>
        <p:spPr>
          <a:xfrm>
            <a:off x="1887590" y="2961847"/>
            <a:ext cx="1958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a:latin typeface="Courier New"/>
              <a:ea typeface="Courier New"/>
              <a:cs typeface="Courier New"/>
              <a:sym typeface="Courier New"/>
            </a:endParaRPr>
          </a:p>
        </p:txBody>
      </p:sp>
      <p:sp>
        <p:nvSpPr>
          <p:cNvPr id="67" name="Google Shape;67;p14"/>
          <p:cNvSpPr txBox="1"/>
          <p:nvPr/>
        </p:nvSpPr>
        <p:spPr>
          <a:xfrm>
            <a:off x="2319576" y="3941349"/>
            <a:ext cx="1392900" cy="119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300">
                <a:latin typeface="EB Garamond"/>
                <a:ea typeface="EB Garamond"/>
                <a:cs typeface="EB Garamond"/>
                <a:sym typeface="EB Garamond"/>
              </a:rPr>
              <a:t>Abbiamo proseguito con varie attività per conoscerci meglio tra di noi</a:t>
            </a:r>
            <a:endParaRPr sz="1300">
              <a:latin typeface="EB Garamond"/>
              <a:ea typeface="EB Garamond"/>
              <a:cs typeface="EB Garamond"/>
              <a:sym typeface="EB Garamond"/>
            </a:endParaRPr>
          </a:p>
        </p:txBody>
      </p:sp>
      <p:sp>
        <p:nvSpPr>
          <p:cNvPr id="68" name="Google Shape;68;p14"/>
          <p:cNvSpPr txBox="1"/>
          <p:nvPr/>
        </p:nvSpPr>
        <p:spPr>
          <a:xfrm>
            <a:off x="3845700" y="4032850"/>
            <a:ext cx="3339900" cy="79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300">
                <a:latin typeface="EB Garamond"/>
                <a:ea typeface="EB Garamond"/>
                <a:cs typeface="EB Garamond"/>
                <a:sym typeface="EB Garamond"/>
              </a:rPr>
              <a:t>Ci siamo recati poi in mensa per pranzare, la quale dispone anche  di un lavandino posto all’entrata per lavare le mani</a:t>
            </a:r>
            <a:endParaRPr sz="1300">
              <a:latin typeface="EB Garamond"/>
              <a:ea typeface="EB Garamond"/>
              <a:cs typeface="EB Garamond"/>
              <a:sym typeface="EB Garamond"/>
            </a:endParaRPr>
          </a:p>
        </p:txBody>
      </p:sp>
      <p:sp>
        <p:nvSpPr>
          <p:cNvPr id="69" name="Google Shape;69;p14"/>
          <p:cNvSpPr txBox="1"/>
          <p:nvPr/>
        </p:nvSpPr>
        <p:spPr>
          <a:xfrm>
            <a:off x="7163125" y="2711825"/>
            <a:ext cx="1958100" cy="158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300">
                <a:latin typeface="EB Garamond"/>
                <a:ea typeface="EB Garamond"/>
                <a:cs typeface="EB Garamond"/>
                <a:sym typeface="EB Garamond"/>
              </a:rPr>
              <a:t>Finite le attività del primo giorno ci siamo diretti a visitare Vila Nova de Famalicao, la cittadina presso la quale siamo stati, per conoscerla meglio e familiarizzare con il posto</a:t>
            </a:r>
            <a:endParaRPr sz="1300">
              <a:latin typeface="EB Garamond"/>
              <a:ea typeface="EB Garamond"/>
              <a:cs typeface="EB Garamond"/>
              <a:sym typeface="EB Garamond"/>
            </a:endParaRPr>
          </a:p>
        </p:txBody>
      </p:sp>
      <p:pic>
        <p:nvPicPr>
          <p:cNvPr id="70" name="Google Shape;70;p14"/>
          <p:cNvPicPr preferRelativeResize="0"/>
          <p:nvPr/>
        </p:nvPicPr>
        <p:blipFill>
          <a:blip r:embed="rId7">
            <a:alphaModFix/>
          </a:blip>
          <a:stretch>
            <a:fillRect/>
          </a:stretch>
        </p:blipFill>
        <p:spPr>
          <a:xfrm>
            <a:off x="5402757" y="1757588"/>
            <a:ext cx="1637829" cy="218377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p:nvPr/>
        </p:nvSpPr>
        <p:spPr>
          <a:xfrm>
            <a:off x="2776400" y="305625"/>
            <a:ext cx="4445100" cy="588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2600" i="1">
                <a:latin typeface="Comic Sans MS"/>
                <a:ea typeface="Comic Sans MS"/>
                <a:cs typeface="Comic Sans MS"/>
                <a:sym typeface="Comic Sans MS"/>
              </a:rPr>
              <a:t>MARTEDÌ 8 NOVEMBRE</a:t>
            </a:r>
            <a:endParaRPr i="1">
              <a:latin typeface="Comic Sans MS"/>
              <a:ea typeface="Comic Sans MS"/>
              <a:cs typeface="Comic Sans MS"/>
              <a:sym typeface="Comic Sans MS"/>
            </a:endParaRPr>
          </a:p>
        </p:txBody>
      </p:sp>
      <p:pic>
        <p:nvPicPr>
          <p:cNvPr id="76" name="Google Shape;76;p15"/>
          <p:cNvPicPr preferRelativeResize="0"/>
          <p:nvPr/>
        </p:nvPicPr>
        <p:blipFill>
          <a:blip r:embed="rId3">
            <a:alphaModFix/>
          </a:blip>
          <a:stretch>
            <a:fillRect/>
          </a:stretch>
        </p:blipFill>
        <p:spPr>
          <a:xfrm>
            <a:off x="3982200" y="1046625"/>
            <a:ext cx="2033499" cy="1525124"/>
          </a:xfrm>
          <a:prstGeom prst="rect">
            <a:avLst/>
          </a:prstGeom>
          <a:noFill/>
          <a:ln>
            <a:noFill/>
          </a:ln>
        </p:spPr>
      </p:pic>
      <p:pic>
        <p:nvPicPr>
          <p:cNvPr id="77" name="Google Shape;77;p15"/>
          <p:cNvPicPr preferRelativeResize="0"/>
          <p:nvPr/>
        </p:nvPicPr>
        <p:blipFill>
          <a:blip r:embed="rId4">
            <a:alphaModFix/>
          </a:blip>
          <a:stretch>
            <a:fillRect/>
          </a:stretch>
        </p:blipFill>
        <p:spPr>
          <a:xfrm>
            <a:off x="3982200" y="3299800"/>
            <a:ext cx="2033500" cy="1452500"/>
          </a:xfrm>
          <a:prstGeom prst="rect">
            <a:avLst/>
          </a:prstGeom>
          <a:noFill/>
          <a:ln>
            <a:noFill/>
          </a:ln>
        </p:spPr>
      </p:pic>
      <p:pic>
        <p:nvPicPr>
          <p:cNvPr id="78" name="Google Shape;78;p15"/>
          <p:cNvPicPr preferRelativeResize="0"/>
          <p:nvPr/>
        </p:nvPicPr>
        <p:blipFill>
          <a:blip r:embed="rId5">
            <a:alphaModFix/>
          </a:blip>
          <a:stretch>
            <a:fillRect/>
          </a:stretch>
        </p:blipFill>
        <p:spPr>
          <a:xfrm>
            <a:off x="6168100" y="1046625"/>
            <a:ext cx="2610676" cy="3705674"/>
          </a:xfrm>
          <a:prstGeom prst="rect">
            <a:avLst/>
          </a:prstGeom>
          <a:noFill/>
          <a:ln>
            <a:noFill/>
          </a:ln>
        </p:spPr>
      </p:pic>
      <p:sp>
        <p:nvSpPr>
          <p:cNvPr id="79" name="Google Shape;79;p15"/>
          <p:cNvSpPr txBox="1"/>
          <p:nvPr/>
        </p:nvSpPr>
        <p:spPr>
          <a:xfrm>
            <a:off x="674725" y="1104975"/>
            <a:ext cx="563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80" name="Google Shape;80;p15"/>
          <p:cNvSpPr txBox="1"/>
          <p:nvPr/>
        </p:nvSpPr>
        <p:spPr>
          <a:xfrm>
            <a:off x="410700" y="1251650"/>
            <a:ext cx="31290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dirty="0"/>
              <a:t>Durante questa giornata siamo usciti dalla città di Famalic</a:t>
            </a:r>
            <a:r>
              <a:rPr lang="it-IT" dirty="0"/>
              <a:t>ã</a:t>
            </a:r>
            <a:r>
              <a:rPr lang="it" dirty="0"/>
              <a:t>o e ci siamo diretti a Via do Conde.  Abbiamo sostato  a Capela do Socorno  dove abbiamo ascoltato la storia del luogo.. Dopodiché abbiamo incontrato un pescatore che ci ha narrato la sua vita sin dall’infanzia. Purtroppo il tempo non è stato tra i più clementi, ma non ha tolto nulla al fascino del racconto e alla bellezza della cittadina. Per concludere la giornata abbiamo visitato la spiaggia raccogliendo i rifiuti che trovavamo lungo il percorso. </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2326818" y="158574"/>
            <a:ext cx="5112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i="1">
                <a:latin typeface="Comic Sans MS"/>
                <a:ea typeface="Comic Sans MS"/>
                <a:cs typeface="Comic Sans MS"/>
                <a:sym typeface="Comic Sans MS"/>
              </a:rPr>
              <a:t>MERCOLEDì 9 NOVEMBRE</a:t>
            </a:r>
            <a:endParaRPr i="1">
              <a:latin typeface="Comic Sans MS"/>
              <a:ea typeface="Comic Sans MS"/>
              <a:cs typeface="Comic Sans MS"/>
              <a:sym typeface="Comic Sans MS"/>
            </a:endParaRPr>
          </a:p>
        </p:txBody>
      </p:sp>
      <p:sp>
        <p:nvSpPr>
          <p:cNvPr id="86" name="Google Shape;86;p16"/>
          <p:cNvSpPr txBox="1">
            <a:spLocks noGrp="1"/>
          </p:cNvSpPr>
          <p:nvPr>
            <p:ph type="body" idx="1"/>
          </p:nvPr>
        </p:nvSpPr>
        <p:spPr>
          <a:xfrm>
            <a:off x="1814051" y="731273"/>
            <a:ext cx="5353800" cy="812400"/>
          </a:xfrm>
          <a:prstGeom prst="rect">
            <a:avLst/>
          </a:prstGeom>
        </p:spPr>
        <p:txBody>
          <a:bodyPr spcFirstLastPara="1" wrap="square" lIns="91425" tIns="91425" rIns="91425" bIns="91425" anchor="t" anchorCtr="0">
            <a:normAutofit fontScale="55000" lnSpcReduction="20000"/>
          </a:bodyPr>
          <a:lstStyle/>
          <a:p>
            <a:pPr marL="0" lvl="0" indent="0" algn="l" rtl="0">
              <a:spcBef>
                <a:spcPts val="0"/>
              </a:spcBef>
              <a:spcAft>
                <a:spcPts val="1200"/>
              </a:spcAft>
              <a:buNone/>
            </a:pPr>
            <a:r>
              <a:rPr lang="it">
                <a:solidFill>
                  <a:srgbClr val="000000"/>
                </a:solidFill>
              </a:rPr>
              <a:t>L’intera giornata è stata dedicata alla scienza: durante la mattinata abbiamo visitato il “Parque de Devesa” accompagnati da un biologo che ha tenuto una lezione sulla biodiversità, mostrandoci particolari insetti e foglie </a:t>
            </a:r>
            <a:endParaRPr>
              <a:solidFill>
                <a:srgbClr val="000000"/>
              </a:solidFill>
            </a:endParaRPr>
          </a:p>
        </p:txBody>
      </p:sp>
      <p:pic>
        <p:nvPicPr>
          <p:cNvPr id="87" name="Google Shape;87;p16"/>
          <p:cNvPicPr preferRelativeResize="0"/>
          <p:nvPr/>
        </p:nvPicPr>
        <p:blipFill rotWithShape="1">
          <a:blip r:embed="rId3">
            <a:alphaModFix/>
          </a:blip>
          <a:srcRect l="26793" b="3577"/>
          <a:stretch/>
        </p:blipFill>
        <p:spPr>
          <a:xfrm>
            <a:off x="0" y="-51075"/>
            <a:ext cx="1595151" cy="2731458"/>
          </a:xfrm>
          <a:prstGeom prst="rect">
            <a:avLst/>
          </a:prstGeom>
          <a:noFill/>
          <a:ln>
            <a:noFill/>
          </a:ln>
        </p:spPr>
      </p:pic>
      <p:pic>
        <p:nvPicPr>
          <p:cNvPr id="88" name="Google Shape;88;p16"/>
          <p:cNvPicPr preferRelativeResize="0"/>
          <p:nvPr/>
        </p:nvPicPr>
        <p:blipFill rotWithShape="1">
          <a:blip r:embed="rId4">
            <a:alphaModFix/>
          </a:blip>
          <a:srcRect l="5122" t="13454" r="8633" b="14134"/>
          <a:stretch/>
        </p:blipFill>
        <p:spPr>
          <a:xfrm>
            <a:off x="1726475" y="1749063"/>
            <a:ext cx="2134269" cy="3187049"/>
          </a:xfrm>
          <a:prstGeom prst="rect">
            <a:avLst/>
          </a:prstGeom>
          <a:noFill/>
          <a:ln>
            <a:noFill/>
          </a:ln>
        </p:spPr>
      </p:pic>
      <p:pic>
        <p:nvPicPr>
          <p:cNvPr id="89" name="Google Shape;89;p16"/>
          <p:cNvPicPr preferRelativeResize="0"/>
          <p:nvPr/>
        </p:nvPicPr>
        <p:blipFill rotWithShape="1">
          <a:blip r:embed="rId5">
            <a:alphaModFix/>
          </a:blip>
          <a:srcRect t="13166" b="14248"/>
          <a:stretch/>
        </p:blipFill>
        <p:spPr>
          <a:xfrm>
            <a:off x="6826744" y="2152339"/>
            <a:ext cx="2260950" cy="2918829"/>
          </a:xfrm>
          <a:prstGeom prst="rect">
            <a:avLst/>
          </a:prstGeom>
          <a:noFill/>
          <a:ln>
            <a:noFill/>
          </a:ln>
        </p:spPr>
      </p:pic>
      <p:sp>
        <p:nvSpPr>
          <p:cNvPr id="90" name="Google Shape;90;p16"/>
          <p:cNvSpPr txBox="1"/>
          <p:nvPr/>
        </p:nvSpPr>
        <p:spPr>
          <a:xfrm>
            <a:off x="3943350" y="3058410"/>
            <a:ext cx="2800800" cy="187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Dopo pranzo invece abbiamo lavorato in laboratorio con l’aiuto di un insegnante e di alcuni alunni portoghesi che ci hanno mostrato come utilizzare i microscopi della scuola per osservare la struttura di diversi tipi di cellule</a:t>
            </a:r>
            <a:endParaRPr/>
          </a:p>
        </p:txBody>
      </p:sp>
      <p:pic>
        <p:nvPicPr>
          <p:cNvPr id="91" name="Google Shape;91;p16"/>
          <p:cNvPicPr preferRelativeResize="0"/>
          <p:nvPr/>
        </p:nvPicPr>
        <p:blipFill rotWithShape="1">
          <a:blip r:embed="rId6">
            <a:alphaModFix/>
          </a:blip>
          <a:srcRect t="34838" b="29520"/>
          <a:stretch/>
        </p:blipFill>
        <p:spPr>
          <a:xfrm>
            <a:off x="4388412" y="1625125"/>
            <a:ext cx="2260950" cy="1433276"/>
          </a:xfrm>
          <a:prstGeom prst="rect">
            <a:avLst/>
          </a:prstGeom>
          <a:noFill/>
          <a:ln>
            <a:noFill/>
          </a:ln>
        </p:spPr>
      </p:pic>
      <p:pic>
        <p:nvPicPr>
          <p:cNvPr id="92" name="Google Shape;92;p16"/>
          <p:cNvPicPr preferRelativeResize="0"/>
          <p:nvPr/>
        </p:nvPicPr>
        <p:blipFill rotWithShape="1">
          <a:blip r:embed="rId7">
            <a:alphaModFix/>
          </a:blip>
          <a:srcRect l="41271" t="33074" r="12014" b="37461"/>
          <a:stretch/>
        </p:blipFill>
        <p:spPr>
          <a:xfrm>
            <a:off x="7177000" y="330200"/>
            <a:ext cx="1919850" cy="161456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rot="2784" flipH="1">
            <a:off x="311699" y="213762"/>
            <a:ext cx="8520603" cy="45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it" sz="2500" b="1" i="1">
                <a:solidFill>
                  <a:srgbClr val="000000"/>
                </a:solidFill>
                <a:latin typeface="Comfortaa"/>
                <a:ea typeface="Comfortaa"/>
                <a:cs typeface="Comfortaa"/>
                <a:sym typeface="Comfortaa"/>
              </a:rPr>
              <a:t>GIOVEDÌ, 10 NOVEMBRE </a:t>
            </a:r>
            <a:endParaRPr sz="2500" b="1" i="1">
              <a:solidFill>
                <a:srgbClr val="000000"/>
              </a:solidFill>
              <a:latin typeface="Comfortaa"/>
              <a:ea typeface="Comfortaa"/>
              <a:cs typeface="Comfortaa"/>
              <a:sym typeface="Comfortaa"/>
            </a:endParaRPr>
          </a:p>
        </p:txBody>
      </p:sp>
      <p:sp>
        <p:nvSpPr>
          <p:cNvPr id="98" name="Google Shape;98;p17"/>
          <p:cNvSpPr txBox="1">
            <a:spLocks noGrp="1"/>
          </p:cNvSpPr>
          <p:nvPr>
            <p:ph type="body" idx="1"/>
          </p:nvPr>
        </p:nvSpPr>
        <p:spPr>
          <a:xfrm>
            <a:off x="0" y="798225"/>
            <a:ext cx="4260300" cy="1647000"/>
          </a:xfrm>
          <a:prstGeom prst="rect">
            <a:avLst/>
          </a:prstGeom>
        </p:spPr>
        <p:txBody>
          <a:bodyPr spcFirstLastPara="1" wrap="square" lIns="91425" tIns="91425" rIns="91425" bIns="91425" anchor="t" anchorCtr="0">
            <a:noAutofit/>
          </a:bodyPr>
          <a:lstStyle/>
          <a:p>
            <a:pPr marL="0" lvl="0" indent="0" algn="just" rtl="0">
              <a:spcBef>
                <a:spcPts val="0"/>
              </a:spcBef>
              <a:spcAft>
                <a:spcPts val="1200"/>
              </a:spcAft>
              <a:buNone/>
            </a:pPr>
            <a:r>
              <a:rPr lang="it" sz="1250">
                <a:solidFill>
                  <a:srgbClr val="000000"/>
                </a:solidFill>
              </a:rPr>
              <a:t>La giornata è iniziata con un lavoro di riciclaggio della plastica trovata sulla spiaggia martedì, creando un'opera d'arte utilizzando la creatività di tutti i presenti. Successivamente, abbiamo assistito alla corsa campestre organizzata dalla scuola Camilo Castelo Branco sfruttando una bellissima giornata di sole e abbiamo piantato il “Marka tree”. </a:t>
            </a:r>
            <a:endParaRPr sz="1250">
              <a:solidFill>
                <a:srgbClr val="000000"/>
              </a:solidFill>
            </a:endParaRPr>
          </a:p>
        </p:txBody>
      </p:sp>
      <p:pic>
        <p:nvPicPr>
          <p:cNvPr id="99" name="Google Shape;99;p17"/>
          <p:cNvPicPr preferRelativeResize="0"/>
          <p:nvPr/>
        </p:nvPicPr>
        <p:blipFill>
          <a:blip r:embed="rId3">
            <a:alphaModFix/>
          </a:blip>
          <a:stretch>
            <a:fillRect/>
          </a:stretch>
        </p:blipFill>
        <p:spPr>
          <a:xfrm>
            <a:off x="311700" y="2571761"/>
            <a:ext cx="2107926" cy="2426227"/>
          </a:xfrm>
          <a:prstGeom prst="rect">
            <a:avLst/>
          </a:prstGeom>
          <a:noFill/>
          <a:ln>
            <a:noFill/>
          </a:ln>
        </p:spPr>
      </p:pic>
      <p:pic>
        <p:nvPicPr>
          <p:cNvPr id="100" name="Google Shape;100;p17"/>
          <p:cNvPicPr preferRelativeResize="0"/>
          <p:nvPr/>
        </p:nvPicPr>
        <p:blipFill>
          <a:blip r:embed="rId4">
            <a:alphaModFix/>
          </a:blip>
          <a:stretch>
            <a:fillRect/>
          </a:stretch>
        </p:blipFill>
        <p:spPr>
          <a:xfrm>
            <a:off x="2712250" y="2908499"/>
            <a:ext cx="1567135" cy="2089498"/>
          </a:xfrm>
          <a:prstGeom prst="rect">
            <a:avLst/>
          </a:prstGeom>
          <a:noFill/>
          <a:ln>
            <a:noFill/>
          </a:ln>
        </p:spPr>
      </p:pic>
      <p:sp>
        <p:nvSpPr>
          <p:cNvPr id="101" name="Google Shape;101;p17"/>
          <p:cNvSpPr txBox="1"/>
          <p:nvPr/>
        </p:nvSpPr>
        <p:spPr>
          <a:xfrm>
            <a:off x="4416150" y="3140700"/>
            <a:ext cx="4260300" cy="20028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it" sz="1300"/>
              <a:t>Inoltre, con l'opportunità di vedere l'orto botanico di Famalicão abbiamo avuto la possibilità di vedere le modalità di coltivazione delle piante tipiche del Portogallo e di conoscerne di nuove. Infine, abbiamo fatto un resoconto delle attività svolte durante la settimana nel laboratorio di informatica della scuola, per poi cenare con un barbecue nella mensa dell'istituto e terminare la giornata con la premiazione di tutti i partecipanti al progetto. </a:t>
            </a:r>
            <a:endParaRPr sz="1300"/>
          </a:p>
        </p:txBody>
      </p:sp>
      <p:pic>
        <p:nvPicPr>
          <p:cNvPr id="102" name="Google Shape;102;p17"/>
          <p:cNvPicPr preferRelativeResize="0"/>
          <p:nvPr/>
        </p:nvPicPr>
        <p:blipFill>
          <a:blip r:embed="rId5">
            <a:alphaModFix/>
          </a:blip>
          <a:stretch>
            <a:fillRect/>
          </a:stretch>
        </p:blipFill>
        <p:spPr>
          <a:xfrm>
            <a:off x="7915201" y="0"/>
            <a:ext cx="1235251" cy="1647002"/>
          </a:xfrm>
          <a:prstGeom prst="rect">
            <a:avLst/>
          </a:prstGeom>
          <a:noFill/>
          <a:ln>
            <a:noFill/>
          </a:ln>
        </p:spPr>
      </p:pic>
      <p:pic>
        <p:nvPicPr>
          <p:cNvPr id="103" name="Google Shape;103;p17"/>
          <p:cNvPicPr preferRelativeResize="0"/>
          <p:nvPr/>
        </p:nvPicPr>
        <p:blipFill>
          <a:blip r:embed="rId6">
            <a:alphaModFix/>
          </a:blip>
          <a:stretch>
            <a:fillRect/>
          </a:stretch>
        </p:blipFill>
        <p:spPr>
          <a:xfrm>
            <a:off x="4416147" y="861455"/>
            <a:ext cx="3343191" cy="20894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8"/>
          <p:cNvSpPr txBox="1"/>
          <p:nvPr/>
        </p:nvSpPr>
        <p:spPr>
          <a:xfrm>
            <a:off x="2199925" y="253976"/>
            <a:ext cx="4899900" cy="6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500" b="1" i="1">
                <a:latin typeface="Comfortaa"/>
                <a:ea typeface="Comfortaa"/>
                <a:cs typeface="Comfortaa"/>
                <a:sym typeface="Comfortaa"/>
              </a:rPr>
              <a:t> VENERDÌ 11 NOVEMBRE </a:t>
            </a:r>
            <a:endParaRPr sz="2500" b="1" i="1">
              <a:latin typeface="Comfortaa"/>
              <a:ea typeface="Comfortaa"/>
              <a:cs typeface="Comfortaa"/>
              <a:sym typeface="Comfortaa"/>
            </a:endParaRPr>
          </a:p>
        </p:txBody>
      </p:sp>
      <p:sp>
        <p:nvSpPr>
          <p:cNvPr id="109" name="Google Shape;109;p18"/>
          <p:cNvSpPr txBox="1"/>
          <p:nvPr/>
        </p:nvSpPr>
        <p:spPr>
          <a:xfrm>
            <a:off x="2386675" y="1060075"/>
            <a:ext cx="4526400" cy="39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10" name="Google Shape;110;p18"/>
          <p:cNvPicPr preferRelativeResize="0"/>
          <p:nvPr/>
        </p:nvPicPr>
        <p:blipFill rotWithShape="1">
          <a:blip r:embed="rId3">
            <a:alphaModFix/>
          </a:blip>
          <a:srcRect t="10934" b="20469"/>
          <a:stretch/>
        </p:blipFill>
        <p:spPr>
          <a:xfrm>
            <a:off x="-231548" y="2930501"/>
            <a:ext cx="4526400" cy="2328747"/>
          </a:xfrm>
          <a:prstGeom prst="rect">
            <a:avLst/>
          </a:prstGeom>
          <a:noFill/>
          <a:ln>
            <a:noFill/>
          </a:ln>
        </p:spPr>
      </p:pic>
      <p:pic>
        <p:nvPicPr>
          <p:cNvPr id="111" name="Google Shape;111;p18"/>
          <p:cNvPicPr preferRelativeResize="0"/>
          <p:nvPr/>
        </p:nvPicPr>
        <p:blipFill>
          <a:blip r:embed="rId4">
            <a:alphaModFix/>
          </a:blip>
          <a:stretch>
            <a:fillRect/>
          </a:stretch>
        </p:blipFill>
        <p:spPr>
          <a:xfrm>
            <a:off x="0" y="35250"/>
            <a:ext cx="2171424" cy="2895252"/>
          </a:xfrm>
          <a:prstGeom prst="rect">
            <a:avLst/>
          </a:prstGeom>
          <a:noFill/>
          <a:ln>
            <a:noFill/>
          </a:ln>
        </p:spPr>
      </p:pic>
      <p:pic>
        <p:nvPicPr>
          <p:cNvPr id="112" name="Google Shape;112;p18"/>
          <p:cNvPicPr preferRelativeResize="0"/>
          <p:nvPr/>
        </p:nvPicPr>
        <p:blipFill rotWithShape="1">
          <a:blip r:embed="rId5">
            <a:alphaModFix/>
          </a:blip>
          <a:srcRect l="8567"/>
          <a:stretch/>
        </p:blipFill>
        <p:spPr>
          <a:xfrm>
            <a:off x="6501925" y="-656474"/>
            <a:ext cx="2642076" cy="3631747"/>
          </a:xfrm>
          <a:prstGeom prst="rect">
            <a:avLst/>
          </a:prstGeom>
          <a:noFill/>
          <a:ln>
            <a:noFill/>
          </a:ln>
        </p:spPr>
      </p:pic>
      <p:sp>
        <p:nvSpPr>
          <p:cNvPr id="113" name="Google Shape;113;p18"/>
          <p:cNvSpPr txBox="1"/>
          <p:nvPr/>
        </p:nvSpPr>
        <p:spPr>
          <a:xfrm>
            <a:off x="4294850" y="2930500"/>
            <a:ext cx="2276700" cy="208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Durante il pomeriggio abbiamo visitato il “Palácio da Bolsa” per poi concludere la visita con un’escursione in barca lungo il “Rio Douro” che divide la città di Porto con quella di Vila Nova de Gaia.</a:t>
            </a:r>
            <a:endParaRPr/>
          </a:p>
        </p:txBody>
      </p:sp>
      <p:sp>
        <p:nvSpPr>
          <p:cNvPr id="114" name="Google Shape;114;p18"/>
          <p:cNvSpPr txBox="1"/>
          <p:nvPr/>
        </p:nvSpPr>
        <p:spPr>
          <a:xfrm>
            <a:off x="2199925" y="936100"/>
            <a:ext cx="4302000" cy="1242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Venerdì abbiamo passato L’intera giornata a Porto. Durante la mattinata abbiamo partecipato ad una caccia al tesoro presso i giardini “Palacio Cristal”, nel mentre abbiamo  potuto godere del magnifico belvedere della città.</a:t>
            </a:r>
            <a:endParaRPr/>
          </a:p>
        </p:txBody>
      </p:sp>
      <p:pic>
        <p:nvPicPr>
          <p:cNvPr id="115" name="Google Shape;115;p18"/>
          <p:cNvPicPr preferRelativeResize="0"/>
          <p:nvPr/>
        </p:nvPicPr>
        <p:blipFill>
          <a:blip r:embed="rId6">
            <a:alphaModFix/>
          </a:blip>
          <a:stretch>
            <a:fillRect/>
          </a:stretch>
        </p:blipFill>
        <p:spPr>
          <a:xfrm>
            <a:off x="7099825" y="2975264"/>
            <a:ext cx="1966379" cy="262187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i="1">
                <a:latin typeface="Comfortaa"/>
                <a:ea typeface="Comfortaa"/>
                <a:cs typeface="Comfortaa"/>
                <a:sym typeface="Comfortaa"/>
              </a:rPr>
              <a:t>SABATO, 12 NOVEMBRE</a:t>
            </a:r>
            <a:endParaRPr b="1" i="1">
              <a:latin typeface="Comfortaa"/>
              <a:ea typeface="Comfortaa"/>
              <a:cs typeface="Comfortaa"/>
              <a:sym typeface="Comfortaa"/>
            </a:endParaRPr>
          </a:p>
        </p:txBody>
      </p:sp>
      <p:sp>
        <p:nvSpPr>
          <p:cNvPr id="121" name="Google Shape;121;p1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it" sz="1800"/>
              <a:t>Sabato siamo ripartiti da Vila Nova de Famalicão per tornare a Roma. È stata una settimana indimenticabile ed un’esperienza che porteremo sempre nel cuore. </a:t>
            </a:r>
            <a:endParaRPr sz="1800"/>
          </a:p>
        </p:txBody>
      </p:sp>
      <p:sp>
        <p:nvSpPr>
          <p:cNvPr id="122" name="Google Shape;122;p1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3" name="Google Shape;123;p19"/>
          <p:cNvPicPr preferRelativeResize="0"/>
          <p:nvPr/>
        </p:nvPicPr>
        <p:blipFill>
          <a:blip r:embed="rId3">
            <a:alphaModFix/>
          </a:blip>
          <a:stretch>
            <a:fillRect/>
          </a:stretch>
        </p:blipFill>
        <p:spPr>
          <a:xfrm>
            <a:off x="4277099" y="1152475"/>
            <a:ext cx="4555208" cy="34164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556</Words>
  <Application>Microsoft Office PowerPoint</Application>
  <PresentationFormat>Presentazione su schermo (16:9)</PresentationFormat>
  <Paragraphs>20</Paragraphs>
  <Slides>7</Slides>
  <Notes>7</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7</vt:i4>
      </vt:variant>
    </vt:vector>
  </HeadingPairs>
  <TitlesOfParts>
    <vt:vector size="13" baseType="lpstr">
      <vt:lpstr>Arial</vt:lpstr>
      <vt:lpstr>Comfortaa</vt:lpstr>
      <vt:lpstr>Comic Sans MS</vt:lpstr>
      <vt:lpstr>Courier New</vt:lpstr>
      <vt:lpstr>EB Garamond</vt:lpstr>
      <vt:lpstr>Simple Light</vt:lpstr>
      <vt:lpstr>MARKA PROJECT Innovation and inclusion in the construction of an identity curriculum C5 Portugal 6-12/11/22</vt:lpstr>
      <vt:lpstr>LUNEDÍ 7 NOVEMBRE</vt:lpstr>
      <vt:lpstr>Presentazione standard di PowerPoint</vt:lpstr>
      <vt:lpstr>MERCOLEDì 9 NOVEMBRE</vt:lpstr>
      <vt:lpstr>GIOVEDÌ, 10 NOVEMBRE </vt:lpstr>
      <vt:lpstr>Presentazione standard di PowerPoint</vt:lpstr>
      <vt:lpstr>SABATO, 12 NOVEMBRE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MARKA PROJECT Innovation and inclusion in the construction of an identity curriculum C5 Portugal 6-12/11/22</dc:title>
  <cp:lastModifiedBy>anna abate</cp:lastModifiedBy>
  <cp:revision>1</cp:revision>
  <dcterms:modified xsi:type="dcterms:W3CDTF">2023-01-02T12:07:44Z</dcterms:modified>
</cp:coreProperties>
</file>